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80" r:id="rId13"/>
    <p:sldId id="285" r:id="rId14"/>
    <p:sldId id="284" r:id="rId15"/>
    <p:sldId id="283" r:id="rId16"/>
    <p:sldId id="281" r:id="rId17"/>
    <p:sldId id="282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7556500" cy="10693400"/>
  <p:notesSz cx="6858000" cy="9144000"/>
  <p:defaultTextStyle>
    <a:defPPr>
      <a:defRPr lang="en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144" y="-318"/>
      </p:cViewPr>
      <p:guideLst>
        <p:guide orient="horz" pos="3016"/>
        <p:guide pos="2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974707"/>
            <a:ext cx="6261100" cy="20525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1" y="5426288"/>
            <a:ext cx="5156200" cy="24471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0350" y="536423"/>
            <a:ext cx="1657350" cy="11406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2" y="536423"/>
            <a:ext cx="4849283" cy="11406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63" y="6153341"/>
            <a:ext cx="6261100" cy="19018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63" y="4058633"/>
            <a:ext cx="6261100" cy="20947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383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143477"/>
            <a:ext cx="3254596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3036771"/>
            <a:ext cx="3254596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1827" y="2143477"/>
            <a:ext cx="3255874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1827" y="3036771"/>
            <a:ext cx="3255874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381260"/>
            <a:ext cx="2423363" cy="16225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903" y="381261"/>
            <a:ext cx="4117799" cy="81726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2003824"/>
            <a:ext cx="2423363" cy="65501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6703062"/>
            <a:ext cx="4419600" cy="7913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3788" y="855615"/>
            <a:ext cx="4419600" cy="5745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788" y="7494396"/>
            <a:ext cx="4419600" cy="11238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1" y="383480"/>
            <a:ext cx="6629400" cy="1595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1" y="2234355"/>
            <a:ext cx="6629400" cy="63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2" y="8875353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3B-E035-4CAE-A96A-58211FC229D1}" type="datetimeFigureOut">
              <a:rPr lang="en-US" smtClean="0"/>
              <a:t>7/28/2015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718" y="8875353"/>
            <a:ext cx="2332567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8967" y="8875353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F54-6BA4-4515-87CA-28703F844993}" type="slidenum">
              <a:rPr lang="en-CA" smtClean="0"/>
              <a:t>‹Nr.›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42117" y="1506828"/>
            <a:ext cx="10715625" cy="77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6862" y="1566865"/>
            <a:ext cx="10706099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139700"/>
            <a:ext cx="141064" cy="2308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17</a:t>
            </a:r>
          </a:p>
          <a:p>
            <a:pPr>
              <a:lnSpc>
                <a:spcPts val="8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45425" cy="1176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6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08491"/>
            <a:ext cx="7556500" cy="1171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222" y="1806575"/>
            <a:ext cx="10297144" cy="708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5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45425" cy="1132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0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99" y="2178348"/>
            <a:ext cx="874897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20"/>
            <a:ext cx="7556499" cy="114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7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7289800" y="139700"/>
            <a:ext cx="141064" cy="2308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lang="en-CA" sz="999" smtClean="0">
                <a:solidFill>
                  <a:srgbClr val="244B93"/>
                </a:solidFill>
                <a:latin typeface="Arial"/>
                <a:cs typeface="Arial"/>
              </a:rPr>
              <a:t>18</a:t>
            </a:r>
          </a:p>
          <a:p>
            <a:pPr>
              <a:lnSpc>
                <a:spcPts val="8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5300" y="1917702"/>
            <a:ext cx="3805850" cy="7181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8" spc="-10" smtClean="0">
                <a:solidFill>
                  <a:srgbClr val="34312F"/>
                </a:solidFill>
                <a:latin typeface="Arial"/>
                <a:cs typeface="Arial"/>
              </a:rPr>
              <a:t>Zertifizierte Qualität ISO 9001</a:t>
            </a:r>
          </a:p>
          <a:p>
            <a:pPr>
              <a:lnSpc>
                <a:spcPts val="2760"/>
              </a:lnSpc>
            </a:pPr>
            <a:endParaRPr lang="en-CA" sz="23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37001" y="4800602"/>
            <a:ext cx="1809791" cy="359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199" smtClean="0">
                <a:solidFill>
                  <a:srgbClr val="34312F"/>
                </a:solidFill>
                <a:latin typeface="Arial"/>
                <a:cs typeface="Arial"/>
              </a:rPr>
              <a:t>Strategische Partnerschaft</a:t>
            </a:r>
          </a:p>
          <a:p>
            <a:pPr>
              <a:lnSpc>
                <a:spcPts val="1380"/>
              </a:lnSpc>
            </a:pPr>
            <a:endParaRPr lang="en-CA" sz="119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0701" y="5207002"/>
            <a:ext cx="2866169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244B93"/>
                </a:solidFill>
                <a:latin typeface="Arial Unicode MS"/>
                <a:cs typeface="Arial Unicode MS"/>
              </a:rPr>
              <a:t></a:t>
            </a:r>
            <a:r>
              <a:rPr lang="en-CA" sz="899" smtClean="0">
                <a:solidFill>
                  <a:srgbClr val="244B93"/>
                </a:solidFill>
                <a:latin typeface="Arial"/>
                <a:cs typeface="Arial"/>
              </a:rPr>
              <a:t> </a:t>
            </a: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  Schweißzulassung für die Bahn DIN EN 15085-2, CL1</a:t>
            </a:r>
            <a:r>
              <a:rPr lang="en-CA" sz="901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01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244B93"/>
                </a:solidFill>
                <a:latin typeface="Arial Unicode MS"/>
                <a:cs typeface="Arial Unicode MS"/>
              </a:rPr>
              <a:t></a:t>
            </a:r>
            <a:r>
              <a:rPr lang="en-CA" sz="899" smtClean="0">
                <a:solidFill>
                  <a:srgbClr val="244B93"/>
                </a:solidFill>
                <a:latin typeface="Arial"/>
                <a:cs typeface="Arial"/>
              </a:rPr>
              <a:t> </a:t>
            </a: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  Schweißzulassung für wehrtechnische Produkte</a:t>
            </a:r>
          </a:p>
          <a:p>
            <a:pPr>
              <a:lnSpc>
                <a:spcPts val="1595"/>
              </a:lnSpc>
            </a:pPr>
            <a:endParaRPr lang="en-CA" sz="901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9300" y="5676900"/>
            <a:ext cx="1154162" cy="2564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DIN EN 2303, Q2-BK2</a:t>
            </a:r>
          </a:p>
          <a:p>
            <a:pPr>
              <a:lnSpc>
                <a:spcPts val="1035"/>
              </a:lnSpc>
            </a:pPr>
            <a:endParaRPr lang="en-CA" sz="899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0701" y="5816602"/>
            <a:ext cx="2558393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244B93"/>
                </a:solidFill>
                <a:latin typeface="Arial Unicode MS"/>
                <a:cs typeface="Arial Unicode MS"/>
              </a:rPr>
              <a:t></a:t>
            </a:r>
            <a:r>
              <a:rPr lang="en-CA" sz="899" smtClean="0">
                <a:solidFill>
                  <a:srgbClr val="244B93"/>
                </a:solidFill>
                <a:latin typeface="Arial"/>
                <a:cs typeface="Arial"/>
              </a:rPr>
              <a:t> </a:t>
            </a: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  Schweißzulassung für Stahlbauten DIN 18800-7</a:t>
            </a:r>
            <a:r>
              <a:rPr lang="en-CA" sz="901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01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244B93"/>
                </a:solidFill>
                <a:latin typeface="Arial Unicode MS"/>
                <a:cs typeface="Arial Unicode MS"/>
              </a:rPr>
              <a:t></a:t>
            </a:r>
            <a:r>
              <a:rPr lang="en-CA" sz="899" smtClean="0">
                <a:solidFill>
                  <a:srgbClr val="244B93"/>
                </a:solidFill>
                <a:latin typeface="Arial"/>
                <a:cs typeface="Arial"/>
              </a:rPr>
              <a:t> </a:t>
            </a: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  Nachweis für die schweißtechnischen Qualitäts-</a:t>
            </a:r>
          </a:p>
          <a:p>
            <a:pPr>
              <a:lnSpc>
                <a:spcPts val="1595"/>
              </a:lnSpc>
            </a:pPr>
            <a:endParaRPr lang="en-CA" sz="901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9300" y="6286499"/>
            <a:ext cx="1974900" cy="2564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anforderungen nach DIN EN ISO 3834</a:t>
            </a:r>
          </a:p>
          <a:p>
            <a:pPr>
              <a:lnSpc>
                <a:spcPts val="1035"/>
              </a:lnSpc>
            </a:pPr>
            <a:endParaRPr lang="en-CA" sz="899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0700" y="6629402"/>
            <a:ext cx="3084178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Alle Zulassungen werden stets aktualisiert. Gerne lassen wir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Ihnen die Zerti#kate zukommen.</a:t>
            </a:r>
          </a:p>
          <a:p>
            <a:pPr>
              <a:lnSpc>
                <a:spcPts val="1595"/>
              </a:lnSpc>
            </a:pPr>
            <a:endParaRPr lang="en-CA" sz="899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37000" y="5207000"/>
            <a:ext cx="3225242" cy="20518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Der persönliche Kundenservice liegt uns besonders am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Herzen. Durch unsere langjährige Erfahrung und die Vielzahl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komplizierter Spezialaufträge verfügen wir über ein umfas-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sendes Know-how für effektive Fertigungsverfahren. Dieses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Fachwissen geben wir gerne an unsere Kunden weiter und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beraten diese bereits bei der Planung und Entwicklung der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entsprechenden Baugruppen. Unsere Kunden pro#tieren durch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Einsparungen bei Material und Fertigungsaufwand und können</a:t>
            </a:r>
            <a:r>
              <a:rPr lang="en-CA" sz="8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899" smtClean="0">
                <a:solidFill>
                  <a:srgbClr val="000000"/>
                </a:solidFill>
                <a:latin typeface="Times New Roman"/>
              </a:rPr>
            </a:br>
            <a:r>
              <a:rPr lang="en-CA" sz="899" smtClean="0">
                <a:solidFill>
                  <a:srgbClr val="34312F"/>
                </a:solidFill>
                <a:latin typeface="Arial"/>
                <a:cs typeface="Arial"/>
              </a:rPr>
              <a:t>sich gleichzeitig höchster Qualität sicher sein.</a:t>
            </a:r>
          </a:p>
          <a:p>
            <a:pPr>
              <a:lnSpc>
                <a:spcPts val="1595"/>
              </a:lnSpc>
            </a:pPr>
            <a:endParaRPr lang="en-CA" sz="899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221" y="1580156"/>
            <a:ext cx="8856984" cy="748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8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8050" y="1588052"/>
            <a:ext cx="10748474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6861" y="1596564"/>
            <a:ext cx="10715625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2"/>
          <p:cNvSpPr txBox="1"/>
          <p:nvPr/>
        </p:nvSpPr>
        <p:spPr>
          <a:xfrm>
            <a:off x="177800" y="139700"/>
            <a:ext cx="141064" cy="2308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</a:p>
          <a:p>
            <a:pPr>
              <a:lnSpc>
                <a:spcPts val="8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55602" y="660402"/>
            <a:ext cx="519373" cy="359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199" smtClean="0">
                <a:solidFill>
                  <a:srgbClr val="FFFFFF"/>
                </a:solidFill>
                <a:latin typeface="Arial"/>
                <a:cs typeface="Arial"/>
              </a:rPr>
              <a:t>Historie</a:t>
            </a:r>
          </a:p>
          <a:p>
            <a:pPr>
              <a:lnSpc>
                <a:spcPts val="1380"/>
              </a:lnSpc>
            </a:pPr>
            <a:endParaRPr lang="en-CA" sz="1199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5602" y="1092200"/>
            <a:ext cx="2800447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1990	Gründung der Fa. Stahl Lasertechnik in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9800" y="1244600"/>
            <a:ext cx="2226572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Wackersdorf mit einer Produktionsäche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von 2 500 m und sieben Mitarbeitern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sowie zwei Laserschneidanlagen und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9800" y="1854202"/>
            <a:ext cx="2232984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zwei hochmodernen Abkantpressen mit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3-D-Steuerung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5600" y="4546602"/>
            <a:ext cx="2858155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1992	Einführung eines Qualitätsmanagement-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39800" y="4749800"/>
            <a:ext cx="1352934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systems nach ISO 9002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5601" y="4953003"/>
            <a:ext cx="2866169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1994	Anschaffung einer Wasserstrahlschneid-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9801" y="5105402"/>
            <a:ext cx="1564531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anlage und Erweiterung der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Schweißabteilung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55602" y="5562602"/>
            <a:ext cx="2673809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1995	Erweiterung der Produktionsäche auf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5602" y="5715003"/>
            <a:ext cx="2713243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83832">
              <a:lnSpc>
                <a:spcPts val="16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4 000 m, Zerti!zierung nach ISO 9002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1996	Inbetriebnahme von zwei Amada-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9800" y="6172202"/>
            <a:ext cx="849592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Abkantpressen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5602" y="6375402"/>
            <a:ext cx="3249287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1997	Qualitätspreis der Bayerischen Staatsregierung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5600" y="6578600"/>
            <a:ext cx="3066545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1998	Anschaffung der 3. Laserschneidanlage und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9801" y="6731003"/>
            <a:ext cx="2640146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Austausch der ersten Anlage, dadurch deutlich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höhere Leistung und Automatisierung;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9800" y="7137403"/>
            <a:ext cx="2455800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Erwerb einer zweiten Wasserstrahlschneid-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anlage mit zwei Schneidköpfen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600" y="7594601"/>
            <a:ext cx="2981585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2000	Erweiterung von zwei auf sieben Schweiß-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9801" y="7747000"/>
            <a:ext cx="2584041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arbeitsplätze, schweißtechnische Zulassung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nach DIN 6700 zur Fertigung von Anbauteilen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für Schienenfahrzeuge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55600" y="8407400"/>
            <a:ext cx="3092193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2001	Austausch einer Wasserstrahlschneidanlage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9801" y="8559802"/>
            <a:ext cx="2548775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gegen eine größere Anlage: 3 x 4 m Bearbei-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tungsäche, Leistung 4 000 bar, zwei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39801" y="8966200"/>
            <a:ext cx="2542363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Schneidköpfe; Erweiterung der Büroächen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für die Arbeitsvorbereitung und Neubau einer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Versandhalle mit 700 m; Anschaffung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39801" y="9575802"/>
            <a:ext cx="2628925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3"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einer Abkantpresse mit 320 Tonnen Presskraft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und einer Arbeitslänge von 4 m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71900" y="1092200"/>
            <a:ext cx="3080972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2005	Erwerb einer Trowalieranlage, um eine noch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56100" y="1244601"/>
            <a:ext cx="2564805" cy="102592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bessere Qualität bieten zu können;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Kauf einer der technologisch modernsten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Abkantpressen mit 3-D-Programmiersoftware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der Fa. Trumpf;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356101" y="2108202"/>
            <a:ext cx="2146421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Erweiterung auf sechs Abkantpressen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771901" y="4546602"/>
            <a:ext cx="2991203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2006	Ausbau der Produktionsächen um 2 000 m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771901" y="4749800"/>
            <a:ext cx="2944717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2008	Anschaffung eines 3-D-Koordinatenmess-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356099" y="4953003"/>
            <a:ext cx="2048638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systems sowie eines 3-D-Messarms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771902" y="5156202"/>
            <a:ext cx="3053721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2009	Austausch einer Laserschneidanlage gegen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356100" y="5308603"/>
            <a:ext cx="2149627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eine Anlage der neuesten Generation;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Einkauf eines Schweißroboters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71900" y="5765801"/>
            <a:ext cx="2659382" cy="294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2011	Anschaffung des 2. Schweißroboters</a:t>
            </a:r>
          </a:p>
          <a:p>
            <a:pPr>
              <a:lnSpc>
                <a:spcPts val="11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71900" y="5918200"/>
            <a:ext cx="2928046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83839">
              <a:lnSpc>
                <a:spcPts val="1600"/>
              </a:lnSpc>
              <a:tabLst>
                <a:tab pos="584200" algn="l"/>
                <a:tab pos="571500" algn="l"/>
              </a:tabLst>
            </a:pP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Übernahme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des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Unternehmens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die</a:t>
            </a:r>
            <a:r>
              <a:rPr lang="en-CA" sz="999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Tochter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von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Herrn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Stahl, Frau Petra Betz</a:t>
            </a:r>
            <a:r>
              <a:rPr lang="en-CA" sz="999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2012	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Kauf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einer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neuen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999" dirty="0" err="1" smtClean="0">
                <a:solidFill>
                  <a:srgbClr val="FFFFFF"/>
                </a:solidFill>
                <a:latin typeface="Arial"/>
                <a:cs typeface="Arial"/>
              </a:rPr>
              <a:t>Laserschneidanlage</a:t>
            </a:r>
            <a:r>
              <a:rPr lang="en-CA" sz="999" dirty="0" smtClean="0">
                <a:solidFill>
                  <a:srgbClr val="FFFFFF"/>
                </a:solidFill>
                <a:latin typeface="Arial"/>
                <a:cs typeface="Arial"/>
              </a:rPr>
              <a:t>;</a:t>
            </a:r>
          </a:p>
          <a:p>
            <a:pPr>
              <a:lnSpc>
                <a:spcPts val="1595"/>
              </a:lnSpc>
            </a:pPr>
            <a:endParaRPr lang="en-CA" sz="999" dirty="0">
              <a:solidFill>
                <a:srgbClr val="000000"/>
              </a:solidFill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771900" y="6527803"/>
            <a:ext cx="2762936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83839">
              <a:lnSpc>
                <a:spcPts val="1600"/>
              </a:lnSpc>
              <a:tabLst>
                <a:tab pos="571500" algn="l"/>
              </a:tabLst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Mitarbeiterzahl auf über 100 gestiegen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2013	Erweiterung der Produktionsäche auf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356100" y="6934202"/>
            <a:ext cx="2430152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8 000 m für Montage, Strahlarbeiten und</a:t>
            </a:r>
            <a:r>
              <a:rPr lang="en-CA" sz="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9" smtClean="0">
                <a:solidFill>
                  <a:srgbClr val="000000"/>
                </a:solidFill>
                <a:latin typeface="Times New Roman"/>
              </a:rPr>
            </a:b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Grundierung sowie Anbau eines Bürotrakts</a:t>
            </a:r>
          </a:p>
          <a:p>
            <a:pPr>
              <a:lnSpc>
                <a:spcPts val="1595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7599" y="1567602"/>
            <a:ext cx="10715625" cy="75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1623" y="1560515"/>
            <a:ext cx="10715625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1623" y="1549402"/>
            <a:ext cx="10715625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1623" y="1560515"/>
            <a:ext cx="10715625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139700"/>
            <a:ext cx="141064" cy="2308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lang="en-CA" sz="999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</a:p>
          <a:p>
            <a:pPr>
              <a:lnSpc>
                <a:spcPts val="850"/>
              </a:lnSpc>
            </a:pPr>
            <a:endParaRPr lang="en-CA" sz="999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Benutzerdefiniert</PresentationFormat>
  <Paragraphs>45</Paragraphs>
  <Slides>29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Investintech.com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A2E_Engine</dc:creator>
  <cp:lastModifiedBy>Stephan Priller</cp:lastModifiedBy>
  <cp:revision>7</cp:revision>
  <dcterms:created xsi:type="dcterms:W3CDTF">2015-07-24T04:26:34Z</dcterms:created>
  <dcterms:modified xsi:type="dcterms:W3CDTF">2015-07-28T13:43:47Z</dcterms:modified>
</cp:coreProperties>
</file>